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4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5FE26-0AC2-4E07-BB36-8A23727EE174}" type="datetimeFigureOut">
              <a:rPr lang="it-IT" smtClean="0"/>
              <a:pPr/>
              <a:t>22/02/2023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9B290-D60C-4D22-9D91-A037F7A323D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9B290-D60C-4D22-9D91-A037F7A323D9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83B-C3A4-42BF-8FCA-AFC4FACA8788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4AA-085E-425F-93BF-41C4C953C525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888D-5D26-4C54-9DC8-201B1D7E029E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6214-3DBE-47CF-BDBD-5327D6723EFC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56209-F37A-43F8-8AED-73220E73BBA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B0BF-6BDB-4213-AE31-BBD509469F6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8410-8C6C-459B-9479-BABFFE74668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2BDB-EAB8-458F-A1EB-5D4957DEDB47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340B-CAB3-4DEF-B490-7691A924D331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76BD1-A0C9-43AD-AC2E-067349A16298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17CCB-D4F8-49E8-A4B6-9B20AAE57D55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F1EEF7B-5F4E-493D-ACD1-7AFB63BBD61F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Lo sviluppo del bambino tra i 12 e 14 anni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4797152"/>
            <a:ext cx="7406640" cy="1008112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it-IT" sz="1600" b="1" dirty="0">
                <a:solidFill>
                  <a:srgbClr val="002060"/>
                </a:solidFill>
              </a:rPr>
              <a:t>Tua figlia sta diventando una donna. E il corpo di tuo figlio si prepara a diventare quello di un uomo. Anche se a questa età ragazzi e ragazze diventano sempre più indipendenti, e bramano di fare scelte in piena autonomia, la presenza e la complicità dei genitori è molto importante </a:t>
            </a:r>
            <a:endParaRPr lang="it-IT" sz="1600" dirty="0">
              <a:solidFill>
                <a:srgbClr val="00206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43608" y="6021288"/>
            <a:ext cx="792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Prof. Francesco Cannizzaro – Specialista in Pedagogia, Bioetica e Sessuologia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7FC2-B282-4426-B18D-DA584F803FB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8" name="Immagine 7" descr="adolescent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196752"/>
            <a:ext cx="4608512" cy="316835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Vigilate sulla loro vita online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9632" y="4437112"/>
            <a:ext cx="7560840" cy="180020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Questa è una fascia di età delicatissima </a:t>
            </a:r>
            <a:r>
              <a:rPr lang="it-IT" sz="2800" dirty="0"/>
              <a:t>per quanto riguarda l’uso delle tecnologie, per cui è importante fare molta attenzione alla loro vita in rete, dove si espongono a rischi elevati.</a:t>
            </a:r>
          </a:p>
          <a:p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6BE3A-8B60-4F8B-8F0A-D751695AA914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10</a:t>
            </a:fld>
            <a:endParaRPr lang="it-IT"/>
          </a:p>
        </p:txBody>
      </p:sp>
      <p:pic>
        <p:nvPicPr>
          <p:cNvPr id="7170" name="Picture 2" descr="C:\Users\Master\Desktop\Ultime foto\re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908720"/>
            <a:ext cx="2898321" cy="331236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Trovare il giusto equilibrio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1052736"/>
            <a:ext cx="7704856" cy="266429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Equilibrio</a:t>
            </a:r>
            <a:r>
              <a:rPr lang="it-IT" sz="2800" dirty="0"/>
              <a:t> tra la necessità di proteggere i figli e il loro bisogno di esplorare il mondo. "Per esempio la bicicletta è uno strumento perfetto per esplorare nuove zone della città, ma spesso i genitori non consentono ai figli di andare a fare giri in bicicletta per un comportamento iperprotettivo".</a:t>
            </a:r>
          </a:p>
          <a:p>
            <a:pPr algn="just"/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72E9-EB0D-474A-B746-1EB55818B303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8194" name="Picture 2" descr="C:\Users\Master\Desktop\Ultime foto\bi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861048"/>
            <a:ext cx="3816424" cy="245341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Concentrarsi nello studio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9632" y="4149080"/>
            <a:ext cx="7560840" cy="23042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Fate in modo </a:t>
            </a:r>
            <a:r>
              <a:rPr lang="it-IT" sz="2000" dirty="0"/>
              <a:t>che stacchino la spina per concentrarsi nello studio. Studiare è un’attività che comporta fatica e richiede attenzione, concentrazione e un impegno prolungato, e ragazzini e ragazzine rischiano di essere discontinui e distratti dall’uso frequente dei social. 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Definite chiare regole di famiglia</a:t>
            </a:r>
            <a:r>
              <a:rPr lang="it-IT" sz="2000" dirty="0"/>
              <a:t>: per esempio durante lo studio non possono usare le tecnologie in modo da potersi concentrare a leggere, ripetere, memorizzare e assimilare i contenuti".</a:t>
            </a:r>
          </a:p>
          <a:p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12A4-161F-4C25-B684-F5F3AF3F094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12</a:t>
            </a:fld>
            <a:endParaRPr lang="it-IT"/>
          </a:p>
        </p:txBody>
      </p:sp>
      <p:pic>
        <p:nvPicPr>
          <p:cNvPr id="9218" name="Picture 2" descr="C:\Users\Master\Desktop\Ultime foto\r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980728"/>
            <a:ext cx="3845376" cy="28803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548680"/>
            <a:ext cx="7776864" cy="201622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“Rendimi il tempo della mia adolescenza, quando ancora non ero me stesso, se non come attesa. </a:t>
            </a:r>
            <a:r>
              <a:rPr lang="it-IT" sz="2400" dirty="0">
                <a:solidFill>
                  <a:srgbClr val="0070C0"/>
                </a:solidFill>
              </a:rPr>
              <a:t> </a:t>
            </a:r>
          </a:p>
          <a:p>
            <a:pPr algn="ctr"/>
            <a:r>
              <a:rPr lang="it-IT" sz="2400" b="1" dirty="0">
                <a:solidFill>
                  <a:srgbClr val="0070C0"/>
                </a:solidFill>
              </a:rPr>
              <a:t>Rendimi quei desideri che mi tormentavano la vita, quelle pene strazianti che pure adesso rimpiango: la mia giovinezza!” </a:t>
            </a:r>
            <a:r>
              <a:rPr lang="it-IT" sz="2400" b="1" i="1" dirty="0">
                <a:solidFill>
                  <a:schemeClr val="tx1"/>
                </a:solidFill>
              </a:rPr>
              <a:t>(Goethe, Faust)</a:t>
            </a:r>
            <a:endParaRPr lang="it-IT" sz="2400" i="1" dirty="0">
              <a:solidFill>
                <a:schemeClr val="tx1"/>
              </a:solidFill>
            </a:endParaRPr>
          </a:p>
          <a:p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A72F-3CC8-4D4A-BFA9-D28C0D5CFDE4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13</a:t>
            </a:fld>
            <a:endParaRPr lang="it-IT"/>
          </a:p>
        </p:txBody>
      </p:sp>
      <p:pic>
        <p:nvPicPr>
          <p:cNvPr id="26626" name="Picture 2" descr="C:\Users\Master\Desktop\Ultime foto\g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852935"/>
            <a:ext cx="5904656" cy="354279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910696" cy="648072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Confrontiamoci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D862-CAEB-48FF-856B-5AA9D58CA5F8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31640" y="1052736"/>
            <a:ext cx="7200800" cy="5112568"/>
          </a:xfrm>
        </p:spPr>
        <p:txBody>
          <a:bodyPr>
            <a:noAutofit/>
          </a:bodyPr>
          <a:lstStyle/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Come i genitori possono rendere “forti” i figli preadolescenti in preda ai grandi cambiamenti: fisici, emotivi, affettivi e sociali?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Nella preadolescenza, la maggiore frequentazione e influenza del gruppo “dei pari” per i genitori, spesso diventa un dramma. Come fare affinché queste nuove abitudini non diventino elementi di pericolo per la regolare crescita dei ragazzi?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Quali segnali rappresentano elementi decisivi dell’arrivo della preadolescenza? Quali comportamenti dei genitori per preparare, accompagnare e gestire questa difficile e importante fase della vita?</a:t>
            </a:r>
          </a:p>
          <a:p>
            <a:pPr marL="484632" indent="-457200" algn="just">
              <a:buAutoNum type="arabicPeriod"/>
            </a:pPr>
            <a:r>
              <a:rPr lang="it-IT" sz="2000" dirty="0"/>
              <a:t>Oggi, da più parti si invoca la necessità di un’adeguata educazione sessuale dei ragazzi. Chi e come deve svolgere questo delicato compito? 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Un vecchio proverbio recitava: “Per educare un ragazzo ci vuole un villaggio”. E’ possibile renderlo attuale ancora oggi?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Cambiamenti fisici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9632" y="4509120"/>
            <a:ext cx="7560840" cy="165618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Tua figlia sta diventando una donna</a:t>
            </a:r>
            <a:r>
              <a:rPr lang="it-IT" sz="2000" dirty="0"/>
              <a:t>. E il corpo di tuo figlio si prepara a diventare quello di un uomo. Spuntano i peli, i fianchi si arrotondano, cresce il seno e  generalmente inizia il ciclo mestruale. 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Così come nei ragazzini </a:t>
            </a:r>
            <a:r>
              <a:rPr lang="it-IT" sz="2000" dirty="0"/>
              <a:t>cominciano a spuntare baffi e barba, avviene la prima eiaculazione e cambia il timbro della voce.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5473-3F17-490E-9C08-F99C46E4103B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1027" name="Picture 3" descr="C:\Users\Master\Desktop\Ultime foto\r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052736"/>
            <a:ext cx="2160240" cy="324626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1028" name="Picture 4" descr="C:\Users\Master\Desktop\Ultime foto\r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5574" y="1052735"/>
            <a:ext cx="2108394" cy="324036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Un turbinio di emozioni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9632" y="2708920"/>
            <a:ext cx="7560840" cy="360040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Ma avere 12-14 anni </a:t>
            </a:r>
            <a:r>
              <a:rPr lang="it-IT" sz="2000" dirty="0"/>
              <a:t>non significa solo fare i conti con grossi cambiamenti fisici: tutto cambia in questa fase di passaggio in cui si abbandona il nido dell’infanzia e si deve imparare a gestire il mare grosso dell’adolescenza.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Dal dover riconoscersi in un corpo che cambia </a:t>
            </a:r>
            <a:r>
              <a:rPr lang="it-IT" sz="2000" dirty="0"/>
              <a:t>e accettarsi diversi da come si era prima, non più bambini ma non ancora donne e uomini maturi, al fronteggiare i conflitti con i genitori, le prime cotte, le prime attrazioni, la preoccupazione di essere accettati dal gruppo dei pari che può farsi anche molto pressante in questa fascia di età.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Si tratta di una fase</a:t>
            </a:r>
            <a:r>
              <a:rPr lang="it-IT" sz="2000" dirty="0"/>
              <a:t>, del resto, in cui proprio il gruppo di amici può essere il “viatico” per i primi approcci con l’alcol, le sigarette, il sesso.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3D13-12C9-4FE9-868A-43EB34D7BC0C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3</a:t>
            </a:fld>
            <a:endParaRPr lang="it-IT"/>
          </a:p>
        </p:txBody>
      </p:sp>
      <p:pic>
        <p:nvPicPr>
          <p:cNvPr id="2050" name="Picture 2" descr="C:\Users\Master\Desktop\Ultime foto\r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908720"/>
            <a:ext cx="2857500" cy="16002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Cambiamenti a livello emotivo e sociale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5472608" cy="453650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179388" indent="-152400"/>
            <a:r>
              <a:rPr lang="it-IT" sz="1800" dirty="0"/>
              <a:t>• </a:t>
            </a:r>
            <a:r>
              <a:rPr lang="it-IT" sz="1800" b="1" dirty="0">
                <a:solidFill>
                  <a:srgbClr val="FF0000"/>
                </a:solidFill>
              </a:rPr>
              <a:t>Mostrano maggiore attenzione </a:t>
            </a:r>
            <a:r>
              <a:rPr lang="it-IT" sz="1800" dirty="0"/>
              <a:t>e preoccupazione per l'immagine del proprio corpo e per il look;</a:t>
            </a:r>
          </a:p>
          <a:p>
            <a:pPr marL="179388" indent="-152400"/>
            <a:r>
              <a:rPr lang="it-IT" sz="1800" dirty="0"/>
              <a:t>• </a:t>
            </a:r>
            <a:r>
              <a:rPr lang="it-IT" sz="1800" b="1" dirty="0">
                <a:solidFill>
                  <a:srgbClr val="FF0000"/>
                </a:solidFill>
              </a:rPr>
              <a:t>Sono molto concentrati su se stessi </a:t>
            </a:r>
            <a:r>
              <a:rPr lang="it-IT" sz="1800" dirty="0"/>
              <a:t>in un equilibrio precario tra alte aspettative e mancanza di fiducia, sperimentano sbalzi di umore;</a:t>
            </a:r>
          </a:p>
          <a:p>
            <a:pPr marL="179388" indent="-152400"/>
            <a:r>
              <a:rPr lang="it-IT" sz="1800" dirty="0"/>
              <a:t>• </a:t>
            </a:r>
            <a:r>
              <a:rPr lang="it-IT" sz="1800" b="1" dirty="0">
                <a:solidFill>
                  <a:srgbClr val="FF0000"/>
                </a:solidFill>
              </a:rPr>
              <a:t>Mostrano più interesse </a:t>
            </a:r>
            <a:r>
              <a:rPr lang="it-IT" sz="1800" dirty="0"/>
              <a:t>(e subiscono l’influenza) per il gruppo di pari;</a:t>
            </a:r>
          </a:p>
          <a:p>
            <a:pPr marL="179388" indent="-152400"/>
            <a:r>
              <a:rPr lang="it-IT" sz="1800" dirty="0"/>
              <a:t>• </a:t>
            </a:r>
            <a:r>
              <a:rPr lang="it-IT" sz="1800" b="1" dirty="0">
                <a:solidFill>
                  <a:srgbClr val="FF0000"/>
                </a:solidFill>
              </a:rPr>
              <a:t>Esprimono meno affetto </a:t>
            </a:r>
            <a:r>
              <a:rPr lang="it-IT" sz="1800" dirty="0"/>
              <a:t>nei confronti dei genitori fino a sembrare a volte scortesi o freddi o distaccati;</a:t>
            </a:r>
          </a:p>
          <a:p>
            <a:pPr marL="179388" indent="-152400"/>
            <a:r>
              <a:rPr lang="it-IT" sz="1800" dirty="0"/>
              <a:t>• </a:t>
            </a:r>
            <a:r>
              <a:rPr lang="it-IT" sz="1800" b="1" dirty="0">
                <a:solidFill>
                  <a:srgbClr val="FF0000"/>
                </a:solidFill>
              </a:rPr>
              <a:t>Possono avvertire e manifestare </a:t>
            </a:r>
            <a:r>
              <a:rPr lang="it-IT" sz="1800" dirty="0"/>
              <a:t>il peso del lavoro scolastico via via sempre più impegnativo, possono sviluppare problemi alimentari;</a:t>
            </a:r>
          </a:p>
          <a:p>
            <a:pPr marL="179388" indent="-152400"/>
            <a:r>
              <a:rPr lang="it-IT" sz="1800" dirty="0"/>
              <a:t>• </a:t>
            </a:r>
            <a:r>
              <a:rPr lang="it-IT" sz="1800" b="1" dirty="0">
                <a:solidFill>
                  <a:srgbClr val="FF0000"/>
                </a:solidFill>
              </a:rPr>
              <a:t>Sono vulnerabili alla tristezza </a:t>
            </a:r>
            <a:r>
              <a:rPr lang="it-IT" sz="1800" dirty="0"/>
              <a:t>e alla depressione, che possono compromettere il rendimento scolastico e avvicinarli all’alcol o alla droga, al sesso non sicuro</a:t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84F5F-D3BB-433B-84DE-DAB6CB1EBDD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1026" name="Picture 2" descr="C:\Users\Master\Desktop\Ultime foto\r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204864"/>
            <a:ext cx="2592288" cy="326628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Cambiamenti a livello cognitivo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851920" y="1412776"/>
            <a:ext cx="5040560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269875" indent="-242888"/>
            <a:r>
              <a:rPr lang="it-IT" sz="3200" dirty="0"/>
              <a:t>• </a:t>
            </a:r>
            <a:r>
              <a:rPr lang="it-IT" sz="2800" dirty="0"/>
              <a:t>Hanno maggiori capacità di pensiero complesso.</a:t>
            </a:r>
          </a:p>
          <a:p>
            <a:pPr marL="0"/>
            <a:br>
              <a:rPr lang="it-IT" sz="2800" dirty="0"/>
            </a:br>
            <a:r>
              <a:rPr lang="it-IT" sz="2800" dirty="0"/>
              <a:t>• Sono maggiormente in grado </a:t>
            </a:r>
          </a:p>
          <a:p>
            <a:pPr marL="269875" indent="-90488"/>
            <a:r>
              <a:rPr lang="it-IT" sz="2800" dirty="0"/>
              <a:t>di esprimere i sentimenti </a:t>
            </a:r>
          </a:p>
          <a:p>
            <a:pPr marL="269875" indent="-90488"/>
            <a:r>
              <a:rPr lang="it-IT" sz="2800" dirty="0"/>
              <a:t>attraverso le parole.</a:t>
            </a:r>
          </a:p>
          <a:p>
            <a:pPr marL="0" indent="26988"/>
            <a:br>
              <a:rPr lang="it-IT" sz="2800" dirty="0"/>
            </a:br>
            <a:r>
              <a:rPr lang="it-IT" sz="2800" dirty="0"/>
              <a:t>• Sviluppano un senso più forte </a:t>
            </a:r>
          </a:p>
          <a:p>
            <a:pPr marL="269875" indent="-90488"/>
            <a:r>
              <a:rPr lang="it-IT" sz="2800" dirty="0"/>
              <a:t>di ciò che è giusto e sbagliato</a:t>
            </a:r>
          </a:p>
          <a:p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BEF4-7744-47DB-A610-5FF2FC77BA98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5</a:t>
            </a:fld>
            <a:endParaRPr lang="it-IT"/>
          </a:p>
        </p:txBody>
      </p:sp>
      <p:pic>
        <p:nvPicPr>
          <p:cNvPr id="2050" name="Picture 2" descr="C:\Users\Master\Desktop\Ultime foto\r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3182496" cy="316835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Alcuni suggerimenti per i genitori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980728"/>
            <a:ext cx="8136904" cy="554461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179388" indent="-152400"/>
            <a:r>
              <a:rPr lang="it-IT" sz="2000" dirty="0"/>
              <a:t>• </a:t>
            </a:r>
            <a:r>
              <a:rPr lang="it-IT" sz="2000" b="1" dirty="0">
                <a:solidFill>
                  <a:srgbClr val="FF0000"/>
                </a:solidFill>
              </a:rPr>
              <a:t>Sii onesto, chiaro e diretto </a:t>
            </a:r>
            <a:r>
              <a:rPr lang="it-IT" sz="2000" dirty="0"/>
              <a:t>quando parli di argomenti sensibili come droghe, alcol, sigarette e sesso;</a:t>
            </a:r>
          </a:p>
          <a:p>
            <a:r>
              <a:rPr lang="it-IT" sz="2000" dirty="0"/>
              <a:t>• </a:t>
            </a:r>
            <a:r>
              <a:rPr lang="it-IT" sz="2000" b="1" dirty="0">
                <a:solidFill>
                  <a:srgbClr val="FF0000"/>
                </a:solidFill>
              </a:rPr>
              <a:t>Incontra e conosci </a:t>
            </a:r>
            <a:r>
              <a:rPr lang="it-IT" sz="2000" dirty="0"/>
              <a:t>gli amici di tuo figlio/figlia;</a:t>
            </a:r>
          </a:p>
          <a:p>
            <a:r>
              <a:rPr lang="it-IT" sz="2000" dirty="0"/>
              <a:t>• </a:t>
            </a:r>
            <a:r>
              <a:rPr lang="it-IT" sz="2000" b="1" dirty="0">
                <a:solidFill>
                  <a:srgbClr val="FF0000"/>
                </a:solidFill>
              </a:rPr>
              <a:t>Mostra interesse </a:t>
            </a:r>
            <a:r>
              <a:rPr lang="it-IT" sz="2000" dirty="0"/>
              <a:t>per la sua vita scolastica;</a:t>
            </a:r>
          </a:p>
          <a:p>
            <a:pPr marL="179388" indent="-152400"/>
            <a:r>
              <a:rPr lang="it-IT" sz="2000" dirty="0"/>
              <a:t>• </a:t>
            </a:r>
            <a:r>
              <a:rPr lang="it-IT" sz="2000" b="1" dirty="0">
                <a:solidFill>
                  <a:srgbClr val="FF0000"/>
                </a:solidFill>
              </a:rPr>
              <a:t>Aiuta tuo figlio </a:t>
            </a:r>
            <a:r>
              <a:rPr lang="it-IT" sz="2000" dirty="0"/>
              <a:t>a fare scelte sane, incoraggiandolo a prendere le proprie decisioni;</a:t>
            </a:r>
          </a:p>
          <a:p>
            <a:pPr marL="179388" indent="-152400"/>
            <a:r>
              <a:rPr lang="it-IT" sz="2000" dirty="0"/>
              <a:t>• </a:t>
            </a:r>
            <a:r>
              <a:rPr lang="it-IT" sz="2000" b="1" dirty="0">
                <a:solidFill>
                  <a:srgbClr val="FF0000"/>
                </a:solidFill>
              </a:rPr>
              <a:t>Rispetta le sue opinioni </a:t>
            </a:r>
            <a:r>
              <a:rPr lang="it-IT" sz="2000" dirty="0"/>
              <a:t>e tieni in considerazione i suoi pensieri e sentimenti.  Per lui/lei è importante sapere di essere ascoltato;</a:t>
            </a:r>
          </a:p>
          <a:p>
            <a:pPr marL="179388" indent="-179388"/>
            <a:r>
              <a:rPr lang="it-IT" sz="2000" dirty="0"/>
              <a:t>• </a:t>
            </a:r>
            <a:r>
              <a:rPr lang="it-IT" sz="2000" b="1" dirty="0">
                <a:solidFill>
                  <a:srgbClr val="FF0000"/>
                </a:solidFill>
              </a:rPr>
              <a:t>In caso di conflitto</a:t>
            </a:r>
            <a:r>
              <a:rPr lang="it-IT" sz="2000" dirty="0"/>
              <a:t>, chiarite obiettivi e aspettative (per esempio l’ottenere buoni voti, tenere in ordine la camera, non mancare di rispetto), e lascia che escogiti come  raggiungere tali obiettivi.</a:t>
            </a:r>
          </a:p>
          <a:p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53BF-A67E-4D79-A5FF-325D5EB11E4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3074" name="Picture 2" descr="C:\Users\Master\Desktop\Ultime foto\g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797152"/>
            <a:ext cx="2995015" cy="165618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Per tutelare la sua sicurezza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419872" y="1124744"/>
            <a:ext cx="5544616" cy="532859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179388" indent="-152400"/>
            <a:r>
              <a:rPr lang="it-IT" sz="1600" dirty="0"/>
              <a:t>• </a:t>
            </a:r>
            <a:r>
              <a:rPr lang="it-IT" sz="1600" b="1" dirty="0">
                <a:solidFill>
                  <a:srgbClr val="FF0000"/>
                </a:solidFill>
              </a:rPr>
              <a:t>Assicurati</a:t>
            </a:r>
            <a:r>
              <a:rPr lang="it-IT" sz="1600" dirty="0"/>
              <a:t> che indossi le cinture di sicurezza: sempre quando viaggia in macchina;</a:t>
            </a:r>
          </a:p>
          <a:p>
            <a:pPr marL="179388" indent="-152400"/>
            <a:r>
              <a:rPr lang="it-IT" sz="1600" dirty="0"/>
              <a:t>• </a:t>
            </a:r>
            <a:r>
              <a:rPr lang="it-IT" sz="1600" b="1" dirty="0">
                <a:solidFill>
                  <a:srgbClr val="FF0000"/>
                </a:solidFill>
              </a:rPr>
              <a:t>Assicurati</a:t>
            </a:r>
            <a:r>
              <a:rPr lang="it-IT" sz="1600" dirty="0"/>
              <a:t> che indossi il casco quando va in bicicletta, sullo skateboard, su un motociclo o quando pratica sport di contatto;</a:t>
            </a:r>
          </a:p>
          <a:p>
            <a:pPr marL="179388" indent="-152400"/>
            <a:r>
              <a:rPr lang="it-IT" sz="1600" dirty="0"/>
              <a:t>• </a:t>
            </a:r>
            <a:r>
              <a:rPr lang="it-IT" sz="1600" b="1" dirty="0">
                <a:solidFill>
                  <a:srgbClr val="FF0000"/>
                </a:solidFill>
              </a:rPr>
              <a:t>Parlate dei pericoli </a:t>
            </a:r>
            <a:r>
              <a:rPr lang="it-IT" sz="1600" dirty="0"/>
              <a:t>connessi al consumo di droghe, sigarette e alcol e del sesso non protetto. Confrontatevi su questi temi, ascolta ciò che ha da dire e rispondi alle sue domande in modo sincero e diretto;</a:t>
            </a:r>
          </a:p>
          <a:p>
            <a:pPr marL="179388" indent="-152400"/>
            <a:r>
              <a:rPr lang="it-IT" sz="1600" dirty="0"/>
              <a:t>• </a:t>
            </a:r>
            <a:r>
              <a:rPr lang="it-IT" sz="1600" b="1" dirty="0">
                <a:solidFill>
                  <a:srgbClr val="FF0000"/>
                </a:solidFill>
              </a:rPr>
              <a:t>Parlate dell'importanza </a:t>
            </a:r>
            <a:r>
              <a:rPr lang="it-IT" sz="1600" dirty="0"/>
              <a:t>di avere amici interessati ad attività positive e incoraggiatelo a evitare i coetanei che lo costringono a fare scelte malsane;</a:t>
            </a:r>
          </a:p>
          <a:p>
            <a:pPr marL="179388" indent="-152400"/>
            <a:r>
              <a:rPr lang="it-IT" sz="1600" dirty="0"/>
              <a:t>• </a:t>
            </a:r>
            <a:r>
              <a:rPr lang="it-IT" sz="1600" b="1" dirty="0">
                <a:solidFill>
                  <a:srgbClr val="FF0000"/>
                </a:solidFill>
              </a:rPr>
              <a:t>Stabilite</a:t>
            </a:r>
            <a:r>
              <a:rPr lang="it-IT" sz="1600" dirty="0"/>
              <a:t> che dovete sempre sapere dove si trova e se un adulto è presente quando non sta con voi. Concordate quando dovete sentirvi telefonicamente, dove potrai trovarlo e a che ora deve rientrare a casa;</a:t>
            </a:r>
          </a:p>
          <a:p>
            <a:pPr marL="179388" indent="-152400"/>
            <a:r>
              <a:rPr lang="it-IT" sz="1600" dirty="0"/>
              <a:t>• </a:t>
            </a:r>
            <a:r>
              <a:rPr lang="it-IT" sz="1600" b="1" dirty="0">
                <a:solidFill>
                  <a:srgbClr val="FF0000"/>
                </a:solidFill>
              </a:rPr>
              <a:t>Quando è a casa </a:t>
            </a:r>
            <a:r>
              <a:rPr lang="it-IT" sz="1600" dirty="0"/>
              <a:t>da solo/sola stabilite regole chiare: cosa può fare e non fare. Per esempio fare i compiti, se può invitare amici, come gestire situazioni che possono essere pericolose (a chi rivolgersi in caso di emergenze, ecc.).</a:t>
            </a:r>
          </a:p>
          <a:p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B08D-B68F-4633-9F4F-EBA36DD119CF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7</a:t>
            </a:fld>
            <a:endParaRPr lang="it-IT" dirty="0"/>
          </a:p>
        </p:txBody>
      </p:sp>
      <p:pic>
        <p:nvPicPr>
          <p:cNvPr id="4098" name="Picture 2" descr="C:\Users\Master\Desktop\Ultime foto\r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16832"/>
            <a:ext cx="2710726" cy="3600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Per la sua salute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340768"/>
            <a:ext cx="4608512" cy="475252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179388" indent="-152400"/>
            <a:r>
              <a:rPr lang="it-IT" sz="2000" dirty="0"/>
              <a:t>• </a:t>
            </a:r>
            <a:r>
              <a:rPr lang="it-IT" sz="2000" b="1" dirty="0">
                <a:solidFill>
                  <a:srgbClr val="FF0000"/>
                </a:solidFill>
              </a:rPr>
              <a:t>Incoraggiatelo</a:t>
            </a:r>
            <a:r>
              <a:rPr lang="it-IT" sz="2000" dirty="0"/>
              <a:t> a essere fisicamente attivo. Oltre a praticare qualche sport, può aiutarvi nelle faccende domestiche: la cura del prato, portare a spasso il cane, lavare l'auto, buttare l’immondizia, sono alcune attività che contribuiscono a mantenerlo attivo.</a:t>
            </a:r>
          </a:p>
          <a:p>
            <a:pPr marL="179388" indent="-152400"/>
            <a:r>
              <a:rPr lang="it-IT" sz="2000" dirty="0"/>
              <a:t>• </a:t>
            </a:r>
            <a:r>
              <a:rPr lang="it-IT" sz="2000" b="1" dirty="0">
                <a:solidFill>
                  <a:srgbClr val="FF0000"/>
                </a:solidFill>
              </a:rPr>
              <a:t>Condividere</a:t>
            </a:r>
            <a:r>
              <a:rPr lang="it-IT" sz="2000" dirty="0"/>
              <a:t> i pasti è molto importante.  Sia per favorire il dialogo e il confronto sulle rispettive giornate sia per promuovere una sana alimentazione.</a:t>
            </a:r>
          </a:p>
          <a:p>
            <a:pPr marL="179388" indent="-152400"/>
            <a:r>
              <a:rPr lang="it-IT" sz="2000" dirty="0"/>
              <a:t>• </a:t>
            </a:r>
            <a:r>
              <a:rPr lang="it-IT" sz="2000" b="1" dirty="0">
                <a:solidFill>
                  <a:srgbClr val="FF0000"/>
                </a:solidFill>
              </a:rPr>
              <a:t>Limitare il tempo </a:t>
            </a:r>
            <a:r>
              <a:rPr lang="it-IT" sz="2000" dirty="0"/>
              <a:t>in cui può stare davanti allo schermo: non più di 1-2 ore al giorno (e che sia di qualità ciò che vede).</a:t>
            </a:r>
          </a:p>
          <a:p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62D8-F641-4CC4-8594-94127B80D44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8</a:t>
            </a:fld>
            <a:endParaRPr lang="it-IT"/>
          </a:p>
        </p:txBody>
      </p:sp>
      <p:pic>
        <p:nvPicPr>
          <p:cNvPr id="5122" name="Picture 2" descr="C:\Users\Master\Desktop\Ultime foto\r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3" y="2276872"/>
            <a:ext cx="3408254" cy="252028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Facilitate la vita sociale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1196752"/>
            <a:ext cx="7632848" cy="194421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it-IT" sz="2400" b="1" dirty="0">
                <a:solidFill>
                  <a:srgbClr val="FF0000"/>
                </a:solidFill>
              </a:rPr>
              <a:t>Coinvolgeteli in attività fuori casa </a:t>
            </a:r>
            <a:r>
              <a:rPr lang="it-IT" sz="2400" dirty="0"/>
              <a:t>con altri coetanei e sotto la guida di un altro adulto. I figli devono vivere l’esperienza di socializzazione con i pari senza essere guidati da mamma e papà, ma potendo contare come riferimento su altri adulti con funzione educativa.</a:t>
            </a:r>
          </a:p>
          <a:p>
            <a:br>
              <a:rPr lang="it-IT" sz="2800" dirty="0"/>
            </a:br>
            <a:endParaRPr lang="it-IT" sz="28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EFDF-20D5-4D80-920B-F5D99359A19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9</a:t>
            </a:fld>
            <a:endParaRPr lang="it-IT"/>
          </a:p>
        </p:txBody>
      </p:sp>
      <p:pic>
        <p:nvPicPr>
          <p:cNvPr id="6146" name="Picture 2" descr="C:\Users\Master\Desktop\Ultime foto\spor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356992"/>
            <a:ext cx="5112568" cy="287261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359</TotalTime>
  <Words>1330</Words>
  <Application>Microsoft Office PowerPoint</Application>
  <PresentationFormat>Presentazione su schermo (4:3)</PresentationFormat>
  <Paragraphs>96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Calibri</vt:lpstr>
      <vt:lpstr>Gill Sans MT</vt:lpstr>
      <vt:lpstr>Verdana</vt:lpstr>
      <vt:lpstr>Wingdings 2</vt:lpstr>
      <vt:lpstr>Solstizio</vt:lpstr>
      <vt:lpstr>Lo sviluppo del bambino tra i 12 e 14 anni</vt:lpstr>
      <vt:lpstr>Cambiamenti fisici</vt:lpstr>
      <vt:lpstr>Un turbinio di emozioni</vt:lpstr>
      <vt:lpstr>Cambiamenti a livello emotivo e sociale</vt:lpstr>
      <vt:lpstr>Cambiamenti a livello cognitivo</vt:lpstr>
      <vt:lpstr>Alcuni suggerimenti per i genitori</vt:lpstr>
      <vt:lpstr>Per tutelare la sua sicurezza</vt:lpstr>
      <vt:lpstr>Per la sua salute</vt:lpstr>
      <vt:lpstr>Facilitate la vita sociale</vt:lpstr>
      <vt:lpstr>Vigilate sulla loro vita online</vt:lpstr>
      <vt:lpstr>Trovare il giusto equilibrio</vt:lpstr>
      <vt:lpstr>Concentrarsi nello studio</vt:lpstr>
      <vt:lpstr>Presentazione standard di PowerPoint</vt:lpstr>
      <vt:lpstr>Confrontiamoci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Parlare di sesso con i preadolescenti</dc:title>
  <dc:creator>Francesco Cannizzaro</dc:creator>
  <cp:lastModifiedBy>Franco</cp:lastModifiedBy>
  <cp:revision>51</cp:revision>
  <dcterms:created xsi:type="dcterms:W3CDTF">2019-05-08T15:49:22Z</dcterms:created>
  <dcterms:modified xsi:type="dcterms:W3CDTF">2023-02-22T15:31:17Z</dcterms:modified>
</cp:coreProperties>
</file>